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4"/>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518" r:id="rId26"/>
    <p:sldId id="479" r:id="rId27"/>
    <p:sldId id="488" r:id="rId28"/>
    <p:sldId id="592" r:id="rId29"/>
    <p:sldId id="593" r:id="rId30"/>
    <p:sldId id="493" r:id="rId31"/>
    <p:sldId id="519" r:id="rId32"/>
    <p:sldId id="520" r:id="rId33"/>
    <p:sldId id="521" r:id="rId34"/>
    <p:sldId id="523" r:id="rId35"/>
    <p:sldId id="522" r:id="rId36"/>
    <p:sldId id="525" r:id="rId37"/>
    <p:sldId id="526" r:id="rId38"/>
    <p:sldId id="527" r:id="rId39"/>
    <p:sldId id="528" r:id="rId40"/>
    <p:sldId id="534" r:id="rId41"/>
    <p:sldId id="535" r:id="rId42"/>
    <p:sldId id="554" r:id="rId43"/>
    <p:sldId id="530" r:id="rId44"/>
    <p:sldId id="531" r:id="rId45"/>
    <p:sldId id="536" r:id="rId46"/>
    <p:sldId id="532" r:id="rId47"/>
    <p:sldId id="538" r:id="rId48"/>
    <p:sldId id="539" r:id="rId49"/>
    <p:sldId id="540" r:id="rId50"/>
    <p:sldId id="541" r:id="rId51"/>
    <p:sldId id="542" r:id="rId52"/>
    <p:sldId id="555" r:id="rId53"/>
    <p:sldId id="556" r:id="rId54"/>
    <p:sldId id="557" r:id="rId55"/>
    <p:sldId id="563" r:id="rId56"/>
    <p:sldId id="549" r:id="rId57"/>
    <p:sldId id="547" r:id="rId58"/>
    <p:sldId id="544" r:id="rId59"/>
    <p:sldId id="573" r:id="rId60"/>
    <p:sldId id="574" r:id="rId61"/>
    <p:sldId id="575" r:id="rId62"/>
    <p:sldId id="576" r:id="rId63"/>
    <p:sldId id="545" r:id="rId64"/>
    <p:sldId id="546" r:id="rId65"/>
    <p:sldId id="548" r:id="rId66"/>
    <p:sldId id="577" r:id="rId67"/>
    <p:sldId id="578" r:id="rId68"/>
    <p:sldId id="579" r:id="rId69"/>
    <p:sldId id="580" r:id="rId70"/>
    <p:sldId id="560" r:id="rId71"/>
    <p:sldId id="562" r:id="rId72"/>
    <p:sldId id="564" r:id="rId73"/>
    <p:sldId id="581" r:id="rId74"/>
    <p:sldId id="566" r:id="rId75"/>
    <p:sldId id="568" r:id="rId76"/>
    <p:sldId id="567" r:id="rId77"/>
    <p:sldId id="582" r:id="rId78"/>
    <p:sldId id="584" r:id="rId79"/>
    <p:sldId id="583" r:id="rId80"/>
    <p:sldId id="586" r:id="rId81"/>
    <p:sldId id="570" r:id="rId82"/>
    <p:sldId id="569" r:id="rId83"/>
    <p:sldId id="587" r:id="rId84"/>
    <p:sldId id="590" r:id="rId85"/>
    <p:sldId id="588" r:id="rId86"/>
    <p:sldId id="591" r:id="rId87"/>
    <p:sldId id="537" r:id="rId88"/>
    <p:sldId id="589" r:id="rId89"/>
    <p:sldId id="495" r:id="rId90"/>
    <p:sldId id="496" r:id="rId91"/>
    <p:sldId id="571" r:id="rId92"/>
    <p:sldId id="550" r:id="rId93"/>
    <p:sldId id="551" r:id="rId94"/>
    <p:sldId id="552" r:id="rId95"/>
    <p:sldId id="497" r:id="rId96"/>
    <p:sldId id="346" r:id="rId97"/>
    <p:sldId id="489" r:id="rId98"/>
    <p:sldId id="594" r:id="rId99"/>
    <p:sldId id="524" r:id="rId100"/>
    <p:sldId id="572" r:id="rId101"/>
    <p:sldId id="595" r:id="rId102"/>
    <p:sldId id="494" r:id="rId10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3. From unsupervised to supervised" id="{EC8062BC-6809-40D5-92E3-7298801259BA}">
          <p14:sldIdLst>
            <p14:sldId id="518"/>
            <p14:sldId id="479"/>
            <p14:sldId id="488"/>
            <p14:sldId id="592"/>
            <p14:sldId id="593"/>
          </p14:sldIdLst>
        </p14:section>
        <p14:section name="II.0. A quick word about Seq2Seq" id="{E7C3D045-13E9-4359-A002-340E41F3BC0F}">
          <p14:sldIdLst>
            <p14:sldId id="493"/>
            <p14:sldId id="519"/>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541"/>
            <p14:sldId id="542"/>
            <p14:sldId id="555"/>
            <p14:sldId id="556"/>
            <p14:sldId id="557"/>
            <p14:sldId id="563"/>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90"/>
            <p14:sldId id="588"/>
            <p14:sldId id="591"/>
            <p14:sldId id="537"/>
            <p14:sldId id="589"/>
          </p14:sldIdLst>
        </p14:section>
        <p14:section name="II.2. Uses for Attention in CNNs/GCNs" id="{B3FC2072-FA22-4307-94E3-6B43766F9F60}">
          <p14:sldIdLst>
            <p14:sldId id="495"/>
            <p14:sldId id="496"/>
            <p14:sldId id="571"/>
            <p14:sldId id="550"/>
            <p14:sldId id="551"/>
            <p14:sldId id="552"/>
          </p14:sldIdLst>
        </p14:section>
        <p14:section name="Conclusion" id="{09807B6E-2B76-45C8-B103-96D5021B68A6}">
          <p14:sldIdLst>
            <p14:sldId id="497"/>
            <p14:sldId id="346"/>
          </p14:sldIdLst>
        </p14:section>
        <p14:section name="References and watchlist" id="{217B8593-1CA5-408D-B198-A5E6ACAB5948}">
          <p14:sldIdLst>
            <p14:sldId id="489"/>
            <p14:sldId id="594"/>
            <p14:sldId id="524"/>
            <p14:sldId id="572"/>
            <p14:sldId id="595"/>
            <p14:sldId id="4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247289-8237-498D-B353-DFFD9C5D9F77}" v="3" dt="2022-10-17T09:25:33.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microsoft.com/office/2016/11/relationships/changesInfo" Target="changesInfos/changesInfo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3247289-8237-498D-B353-DFFD9C5D9F77}"/>
    <pc:docChg chg="mod addSld modSld sldOrd modMainMaster addSection delSection modSection">
      <pc:chgData name="Matthieu De Mari" userId="dfb708c9-d8dc-439f-9a3b-c772bf4a311c" providerId="ADAL" clId="{A3247289-8237-498D-B353-DFFD9C5D9F77}" dt="2022-10-17T09:25:33.427" v="22"/>
      <pc:docMkLst>
        <pc:docMk/>
      </pc:docMkLst>
      <pc:sldChg chg="add ord">
        <pc:chgData name="Matthieu De Mari" userId="dfb708c9-d8dc-439f-9a3b-c772bf4a311c" providerId="ADAL" clId="{A3247289-8237-498D-B353-DFFD9C5D9F77}" dt="2022-10-17T09:23:02.483" v="13" actId="20578"/>
        <pc:sldMkLst>
          <pc:docMk/>
          <pc:sldMk cId="143135272" sldId="479"/>
        </pc:sldMkLst>
      </pc:sldChg>
      <pc:sldChg chg="add ord">
        <pc:chgData name="Matthieu De Mari" userId="dfb708c9-d8dc-439f-9a3b-c772bf4a311c" providerId="ADAL" clId="{A3247289-8237-498D-B353-DFFD9C5D9F77}" dt="2022-10-17T09:23:01.292" v="12" actId="20578"/>
        <pc:sldMkLst>
          <pc:docMk/>
          <pc:sldMk cId="3934302544" sldId="488"/>
        </pc:sldMkLst>
      </pc:sldChg>
      <pc:sldChg chg="ord">
        <pc:chgData name="Matthieu De Mari" userId="dfb708c9-d8dc-439f-9a3b-c772bf4a311c" providerId="ADAL" clId="{A3247289-8237-498D-B353-DFFD9C5D9F77}" dt="2022-10-17T09:23:03.699" v="14" actId="20578"/>
        <pc:sldMkLst>
          <pc:docMk/>
          <pc:sldMk cId="704021559" sldId="518"/>
        </pc:sldMkLst>
      </pc:sldChg>
      <pc:sldChg chg="add ord">
        <pc:chgData name="Matthieu De Mari" userId="dfb708c9-d8dc-439f-9a3b-c772bf4a311c" providerId="ADAL" clId="{A3247289-8237-498D-B353-DFFD9C5D9F77}" dt="2022-10-17T09:22:59.645" v="11" actId="20578"/>
        <pc:sldMkLst>
          <pc:docMk/>
          <pc:sldMk cId="2745187814" sldId="592"/>
        </pc:sldMkLst>
      </pc:sldChg>
      <pc:sldChg chg="add ord">
        <pc:chgData name="Matthieu De Mari" userId="dfb708c9-d8dc-439f-9a3b-c772bf4a311c" providerId="ADAL" clId="{A3247289-8237-498D-B353-DFFD9C5D9F77}" dt="2022-10-17T09:22:48.190" v="10"/>
        <pc:sldMkLst>
          <pc:docMk/>
          <pc:sldMk cId="4087319041" sldId="593"/>
        </pc:sldMkLst>
      </pc:sldChg>
      <pc:sldChg chg="add">
        <pc:chgData name="Matthieu De Mari" userId="dfb708c9-d8dc-439f-9a3b-c772bf4a311c" providerId="ADAL" clId="{A3247289-8237-498D-B353-DFFD9C5D9F77}" dt="2022-10-17T09:24:58.758" v="21"/>
        <pc:sldMkLst>
          <pc:docMk/>
          <pc:sldMk cId="1830233820" sldId="594"/>
        </pc:sldMkLst>
      </pc:sldChg>
      <pc:sldChg chg="add">
        <pc:chgData name="Matthieu De Mari" userId="dfb708c9-d8dc-439f-9a3b-c772bf4a311c" providerId="ADAL" clId="{A3247289-8237-498D-B353-DFFD9C5D9F77}" dt="2022-10-17T09:25:33.427" v="22"/>
        <pc:sldMkLst>
          <pc:docMk/>
          <pc:sldMk cId="2112885092" sldId="595"/>
        </pc:sldMkLst>
      </pc:sldChg>
      <pc:sldMasterChg chg="addSp mod">
        <pc:chgData name="Matthieu De Mari" userId="dfb708c9-d8dc-439f-9a3b-c772bf4a311c" providerId="ADAL" clId="{A3247289-8237-498D-B353-DFFD9C5D9F77}" dt="2022-10-17T09:22:38.227" v="0" actId="33475"/>
        <pc:sldMasterMkLst>
          <pc:docMk/>
          <pc:sldMasterMk cId="2168708284" sldId="2147483648"/>
        </pc:sldMasterMkLst>
        <pc:spChg chg="add">
          <ac:chgData name="Matthieu De Mari" userId="dfb708c9-d8dc-439f-9a3b-c772bf4a311c" providerId="ADAL" clId="{A3247289-8237-498D-B353-DFFD9C5D9F77}" dt="2022-10-17T09:22:38.227" v="0" actId="33475"/>
          <ac:spMkLst>
            <pc:docMk/>
            <pc:sldMasterMk cId="2168708284" sldId="2147483648"/>
            <ac:spMk id="9" creationId="{95990870-7B64-C8F1-10BD-1F234FE65470}"/>
          </ac:spMkLst>
        </pc:spChg>
        <pc:spChg chg="add">
          <ac:chgData name="Matthieu De Mari" userId="dfb708c9-d8dc-439f-9a3b-c772bf4a311c" providerId="ADAL" clId="{A3247289-8237-498D-B353-DFFD9C5D9F77}" dt="2022-10-17T09:22:38.227" v="0" actId="33475"/>
          <ac:spMkLst>
            <pc:docMk/>
            <pc:sldMasterMk cId="2168708284" sldId="2147483648"/>
            <ac:spMk id="10" creationId="{7C8FB0A7-FE4F-1951-03CC-1758894FF0D0}"/>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17/10/2022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43</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91</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17/10/2022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17/10/2022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95990870-7B64-C8F1-10BD-1F234FE6547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7C8FB0A7-FE4F-1951-03CC-1758894FF0D0}"/>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hyperlink" Target="https://www.vox.com/2019/4/13/18309418/open-ai-dota-triumph-og" TargetMode="External"/><Relationship Id="rId2" Type="http://schemas.openxmlformats.org/officeDocument/2006/relationships/hyperlink" Target="https://arxiv.org/abs/1912.06680" TargetMode="External"/><Relationship Id="rId1" Type="http://schemas.openxmlformats.org/officeDocument/2006/relationships/slideLayout" Target="../slideLayouts/slideLayout2.xml"/><Relationship Id="rId6" Type="http://schemas.openxmlformats.org/officeDocument/2006/relationships/hyperlink" Target="https://www.technologyreview.com/2020/07/20/1005454/openai-machine-learning-language-generator-gpt-3-nlp/" TargetMode="External"/><Relationship Id="rId5" Type="http://schemas.openxmlformats.org/officeDocument/2006/relationships/hyperlink" Target="https://www.vox.com/future-perfect/21355768/gpt-3-ai-openai-turing-test-language" TargetMode="External"/><Relationship Id="rId4" Type="http://schemas.openxmlformats.org/officeDocument/2006/relationships/hyperlink" Target="https://arxiv.org/abs/2005.14165" TargetMode="External"/></Relationships>
</file>

<file path=ppt/slides/_rels/slide101.xml.rels><?xml version="1.0" encoding="UTF-8" standalone="yes"?>
<Relationships xmlns="http://schemas.openxmlformats.org/package/2006/relationships"><Relationship Id="rId3" Type="http://schemas.openxmlformats.org/officeDocument/2006/relationships/hyperlink" Target="https://scholar.google.com/citations?user=K5nCPZwAAAAJ&amp;hl=en" TargetMode="External"/><Relationship Id="rId2" Type="http://schemas.openxmlformats.org/officeDocument/2006/relationships/hyperlink" Target="https://scholar.google.fr/citations?user=45KfCpgAAAAJ&amp;hl=fr" TargetMode="External"/><Relationship Id="rId1" Type="http://schemas.openxmlformats.org/officeDocument/2006/relationships/slideLayout" Target="../slideLayouts/slideLayout2.xml"/><Relationship Id="rId6" Type="http://schemas.openxmlformats.org/officeDocument/2006/relationships/hyperlink" Target="https://www.ischool.berkeley.edu/courses/datasci/266" TargetMode="External"/><Relationship Id="rId5" Type="http://schemas.openxmlformats.org/officeDocument/2006/relationships/hyperlink" Target="https://www.ischool.berkeley.edu/user/4406" TargetMode="External"/><Relationship Id="rId4" Type="http://schemas.openxmlformats.org/officeDocument/2006/relationships/hyperlink" Target="https://scholar.google.com/citations?user=BrT1NW8AAAAJ&amp;hl=en" TargetMode="External"/></Relationships>
</file>

<file path=ppt/slides/_rels/slide102.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www.tensorflow.org/hub/tutorials/semantic_similarity_with_tf_hub_universal_encoder"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98.xml.rels><?xml version="1.0" encoding="UTF-8" standalone="yes"?>
<Relationships xmlns="http://schemas.openxmlformats.org/package/2006/relationships"><Relationship Id="rId3" Type="http://schemas.openxmlformats.org/officeDocument/2006/relationships/hyperlink" Target="https://arxiv.org/abs/1803.11175" TargetMode="External"/><Relationship Id="rId2" Type="http://schemas.openxmlformats.org/officeDocument/2006/relationships/hyperlink" Target="https://arxiv.org/abs/1705.02364" TargetMode="Externa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s://arxiv.org/abs/2103.03404"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 Id="rId4" Type="http://schemas.openxmlformats.org/officeDocument/2006/relationships/hyperlink" Target="https://arxiv.org/abs/2102.0860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W9-S3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dirty="0" err="1"/>
              <a:t>Sisman</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r>
              <a:rPr lang="en-US" dirty="0"/>
              <a:t>[Berner2020] Berner et al., “Dota 2 with Large Scale Deep Reinforcement Learning”, 2020.</a:t>
            </a:r>
            <a:br>
              <a:rPr lang="en-US" b="1" dirty="0"/>
            </a:br>
            <a:r>
              <a:rPr lang="en-US" dirty="0">
                <a:hlinkClick r:id="rId2"/>
              </a:rPr>
              <a:t>https://arxiv.org/abs/1912.06680</a:t>
            </a:r>
            <a:br>
              <a:rPr lang="en-US" dirty="0"/>
            </a:br>
            <a:r>
              <a:rPr lang="en-US" dirty="0">
                <a:hlinkClick r:id="rId3"/>
              </a:rPr>
              <a:t>https://www.vox.com/2019/4/13/18309418/open-ai-dota-triumph-og</a:t>
            </a:r>
            <a:endParaRPr lang="en-US" dirty="0"/>
          </a:p>
          <a:p>
            <a:r>
              <a:rPr lang="en-US" dirty="0"/>
              <a:t>[Brown2020] Brown et al. (20 of them or so), “Language Models are Few-Shot Learners”, 2020.</a:t>
            </a:r>
            <a:br>
              <a:rPr lang="en-US" dirty="0"/>
            </a:br>
            <a:r>
              <a:rPr lang="en-US" dirty="0">
                <a:hlinkClick r:id="rId4"/>
              </a:rPr>
              <a:t>https://arxiv.org/abs/2005.14165</a:t>
            </a:r>
            <a:endParaRPr lang="en-US" dirty="0"/>
          </a:p>
          <a:p>
            <a:r>
              <a:rPr lang="en-GB" dirty="0"/>
              <a:t>Read more about GPT-3and </a:t>
            </a:r>
            <a:r>
              <a:rPr lang="en-GB" dirty="0" err="1"/>
              <a:t>OpenAI</a:t>
            </a:r>
            <a:r>
              <a:rPr lang="en-GB" dirty="0"/>
              <a:t>, here:</a:t>
            </a:r>
            <a:br>
              <a:rPr lang="en-GB" dirty="0"/>
            </a:br>
            <a:r>
              <a:rPr lang="en-GB" dirty="0">
                <a:hlinkClick r:id="rId5"/>
              </a:rPr>
              <a:t>https://www.vox.com/future-perfect/21355768/gpt-3-ai-openai-turing-test-language</a:t>
            </a:r>
            <a:br>
              <a:rPr lang="en-GB" dirty="0"/>
            </a:br>
            <a:r>
              <a:rPr lang="en-US" dirty="0">
                <a:hlinkClick r:id="rId6"/>
              </a:rPr>
              <a:t>https://www.technologyreview.com/2020/07/20/1005454/openai-machine-learning-language-generator-gpt-3-nlp/</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Alexis</a:t>
            </a:r>
            <a:r>
              <a:rPr lang="en-US" dirty="0"/>
              <a:t> </a:t>
            </a:r>
            <a:r>
              <a:rPr lang="en-US" b="1" dirty="0" err="1">
                <a:solidFill>
                  <a:schemeClr val="accent2">
                    <a:lumMod val="50000"/>
                  </a:schemeClr>
                </a:solidFill>
              </a:rPr>
              <a:t>Conneau</a:t>
            </a:r>
            <a:r>
              <a:rPr lang="en-US" b="1" dirty="0"/>
              <a:t>:</a:t>
            </a:r>
            <a:r>
              <a:rPr lang="en-US" dirty="0"/>
              <a:t> Senior Researcher at </a:t>
            </a:r>
            <a:r>
              <a:rPr lang="en-US" b="1" dirty="0"/>
              <a:t>Google</a:t>
            </a:r>
            <a:r>
              <a:rPr lang="en-US" dirty="0"/>
              <a:t>. </a:t>
            </a:r>
            <a:r>
              <a:rPr lang="en-US" dirty="0">
                <a:hlinkClick r:id="rId2"/>
              </a:rPr>
              <a:t>https://scholar.google.fr/citations?user=45KfCpgAAAAJ&amp;hl=fr</a:t>
            </a:r>
            <a:endParaRPr lang="en-US" dirty="0"/>
          </a:p>
          <a:p>
            <a:r>
              <a:rPr lang="en-US" b="1" dirty="0"/>
              <a:t>Matthew E. </a:t>
            </a:r>
            <a:r>
              <a:rPr lang="en-US" b="1" dirty="0">
                <a:solidFill>
                  <a:schemeClr val="accent2">
                    <a:lumMod val="50000"/>
                  </a:schemeClr>
                </a:solidFill>
              </a:rPr>
              <a:t>Peters</a:t>
            </a:r>
            <a:r>
              <a:rPr lang="en-US" b="1" dirty="0"/>
              <a:t>: </a:t>
            </a:r>
            <a:r>
              <a:rPr lang="en-US" dirty="0"/>
              <a:t>Senior researcher at </a:t>
            </a:r>
            <a:r>
              <a:rPr lang="en-US" b="1" dirty="0"/>
              <a:t>Allen Institute. </a:t>
            </a:r>
            <a:r>
              <a:rPr lang="en-US" dirty="0">
                <a:hlinkClick r:id="rId3"/>
              </a:rPr>
              <a:t>https://scholar.google.com/citations?user=K5nCPZwAAAAJ&amp;hl=en</a:t>
            </a:r>
            <a:endParaRPr lang="en-US" dirty="0"/>
          </a:p>
          <a:p>
            <a:r>
              <a:rPr lang="en-US" b="1" dirty="0"/>
              <a:t>Daniel </a:t>
            </a:r>
            <a:r>
              <a:rPr lang="en-US" b="1" dirty="0" err="1">
                <a:solidFill>
                  <a:schemeClr val="accent2">
                    <a:lumMod val="50000"/>
                  </a:schemeClr>
                </a:solidFill>
              </a:rPr>
              <a:t>Cer</a:t>
            </a:r>
            <a:r>
              <a:rPr lang="en-US" b="1" dirty="0"/>
              <a:t>:</a:t>
            </a:r>
            <a:r>
              <a:rPr lang="en-US" dirty="0"/>
              <a:t> Researcher at </a:t>
            </a:r>
            <a:r>
              <a:rPr lang="en-US" b="1" dirty="0"/>
              <a:t>Google</a:t>
            </a:r>
            <a:r>
              <a:rPr lang="en-US" dirty="0"/>
              <a:t> and Lecturer at </a:t>
            </a:r>
            <a:r>
              <a:rPr lang="en-US" b="1" dirty="0"/>
              <a:t>UC Berkeley.</a:t>
            </a:r>
            <a:br>
              <a:rPr lang="en-US" b="1" dirty="0"/>
            </a:br>
            <a:r>
              <a:rPr lang="en-US" dirty="0"/>
              <a:t>Has a really good course about NLP and Embeddings.</a:t>
            </a:r>
            <a:br>
              <a:rPr lang="en-US" dirty="0"/>
            </a:br>
            <a:r>
              <a:rPr lang="en-US" dirty="0">
                <a:hlinkClick r:id="rId4"/>
              </a:rPr>
              <a:t>https://scholar.google.com/citations?user=BrT1NW8AAAAJ&amp;hl=en</a:t>
            </a:r>
            <a:br>
              <a:rPr lang="en-US" dirty="0"/>
            </a:br>
            <a:r>
              <a:rPr lang="en-US" dirty="0">
                <a:hlinkClick r:id="rId5"/>
              </a:rPr>
              <a:t>https://www.ischool.berkeley.edu/user/4406</a:t>
            </a:r>
            <a:br>
              <a:rPr lang="en-US" dirty="0"/>
            </a:br>
            <a:r>
              <a:rPr lang="en-US" dirty="0">
                <a:hlinkClick r:id="rId6"/>
              </a:rPr>
              <a:t>https://www.ischool.berkeley.edu/courses/datasci/266</a:t>
            </a:r>
            <a:endParaRPr lang="en-US" b="1" dirty="0"/>
          </a:p>
          <a:p>
            <a:endParaRPr lang="en-US" dirty="0"/>
          </a:p>
        </p:txBody>
      </p:sp>
    </p:spTree>
    <p:extLst>
      <p:ext uri="{BB962C8B-B14F-4D97-AF65-F5344CB8AC3E}">
        <p14:creationId xmlns:p14="http://schemas.microsoft.com/office/powerpoint/2010/main" val="21128850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Senior researcher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br>
              <a:rPr lang="en-US" dirty="0"/>
            </a:br>
            <a:r>
              <a:rPr lang="en-US" b="1" dirty="0" err="1"/>
              <a:t>Tolga</a:t>
            </a:r>
            <a:r>
              <a:rPr lang="en-US" b="1" dirty="0"/>
              <a:t> </a:t>
            </a:r>
            <a:r>
              <a:rPr lang="en-US" b="1" dirty="0" err="1">
                <a:solidFill>
                  <a:schemeClr val="accent2">
                    <a:lumMod val="50000"/>
                  </a:schemeClr>
                </a:solidFill>
              </a:rPr>
              <a:t>Bolukbasi</a:t>
            </a:r>
            <a:r>
              <a:rPr lang="en-US" b="1" dirty="0"/>
              <a:t>: </a:t>
            </a:r>
            <a:r>
              <a:rPr lang="en-US" dirty="0"/>
              <a:t>Senior researcher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Researcher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Researcher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
        <p:nvSpPr>
          <p:cNvPr id="4" name="TextBox 3">
            <a:extLst>
              <a:ext uri="{FF2B5EF4-FFF2-40B4-BE49-F238E27FC236}">
                <a16:creationId xmlns:a16="http://schemas.microsoft.com/office/drawing/2014/main" id="{C86F78C6-05F6-4C2A-A2D3-5D5EA2561AE9}"/>
              </a:ext>
            </a:extLst>
          </p:cNvPr>
          <p:cNvSpPr txBox="1"/>
          <p:nvPr/>
        </p:nvSpPr>
        <p:spPr>
          <a:xfrm rot="20551290">
            <a:off x="10102070" y="5924386"/>
            <a:ext cx="1675586" cy="523220"/>
          </a:xfrm>
          <a:prstGeom prst="rect">
            <a:avLst/>
          </a:prstGeom>
          <a:noFill/>
        </p:spPr>
        <p:txBody>
          <a:bodyPr wrap="square" rtlCol="0">
            <a:spAutoFit/>
          </a:bodyPr>
          <a:lstStyle/>
          <a:p>
            <a:r>
              <a:rPr lang="en-US" sz="2800" dirty="0"/>
              <a:t>+ </a:t>
            </a:r>
            <a:r>
              <a:rPr lang="en-US" sz="2800" b="1" dirty="0" err="1">
                <a:solidFill>
                  <a:schemeClr val="accent2">
                    <a:lumMod val="50000"/>
                  </a:schemeClr>
                </a:solidFill>
              </a:rPr>
              <a:t>OpenAI</a:t>
            </a:r>
            <a:r>
              <a:rPr lang="en-US" sz="2800" dirty="0"/>
              <a:t>!</a:t>
            </a:r>
            <a:endParaRPr lang="en-GB" sz="2800" dirty="0"/>
          </a:p>
        </p:txBody>
      </p:sp>
    </p:spTree>
    <p:extLst>
      <p:ext uri="{BB962C8B-B14F-4D97-AF65-F5344CB8AC3E}">
        <p14:creationId xmlns:p14="http://schemas.microsoft.com/office/powerpoint/2010/main" val="2749548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8E7EA-E606-4D4B-9B26-3E7B6B05AF77}"/>
              </a:ext>
            </a:extLst>
          </p:cNvPr>
          <p:cNvSpPr>
            <a:spLocks noGrp="1"/>
          </p:cNvSpPr>
          <p:nvPr>
            <p:ph type="title"/>
          </p:nvPr>
        </p:nvSpPr>
        <p:spPr/>
        <p:txBody>
          <a:bodyPr/>
          <a:lstStyle/>
          <a:p>
            <a:r>
              <a:rPr lang="en-US" dirty="0"/>
              <a:t>Supervised and combined learning?</a:t>
            </a:r>
            <a:endParaRPr lang="en-GB" dirty="0"/>
          </a:p>
        </p:txBody>
      </p:sp>
      <p:sp>
        <p:nvSpPr>
          <p:cNvPr id="3" name="Content Placeholder 2">
            <a:extLst>
              <a:ext uri="{FF2B5EF4-FFF2-40B4-BE49-F238E27FC236}">
                <a16:creationId xmlns:a16="http://schemas.microsoft.com/office/drawing/2014/main" id="{32A50FF4-53DB-4F2D-9303-8E9AC75E4F69}"/>
              </a:ext>
            </a:extLst>
          </p:cNvPr>
          <p:cNvSpPr>
            <a:spLocks noGrp="1"/>
          </p:cNvSpPr>
          <p:nvPr>
            <p:ph idx="1"/>
          </p:nvPr>
        </p:nvSpPr>
        <p:spPr>
          <a:xfrm>
            <a:off x="838200" y="1825625"/>
            <a:ext cx="10515600" cy="5032375"/>
          </a:xfrm>
        </p:spPr>
        <p:txBody>
          <a:bodyPr>
            <a:normAutofit/>
          </a:bodyPr>
          <a:lstStyle/>
          <a:p>
            <a:r>
              <a:rPr lang="en-US" dirty="0"/>
              <a:t>Word2Vec, </a:t>
            </a:r>
            <a:r>
              <a:rPr lang="en-US" dirty="0" err="1"/>
              <a:t>GloVe</a:t>
            </a:r>
            <a:r>
              <a:rPr lang="en-US" dirty="0"/>
              <a:t> and </a:t>
            </a:r>
            <a:r>
              <a:rPr lang="en-US" dirty="0" err="1"/>
              <a:t>ELMo</a:t>
            </a:r>
            <a:r>
              <a:rPr lang="en-US" dirty="0"/>
              <a:t> approaches are commonly referred to as </a:t>
            </a:r>
            <a:r>
              <a:rPr lang="en-US" b="1" dirty="0"/>
              <a:t>unsupervised (or semi-supervised) approaches to embedding, </a:t>
            </a:r>
            <a:r>
              <a:rPr lang="en-US" dirty="0"/>
              <a:t>both relying on the </a:t>
            </a:r>
            <a:r>
              <a:rPr lang="en-GB" b="1" dirty="0"/>
              <a:t>distributional hypothesis </a:t>
            </a:r>
            <a:r>
              <a:rPr lang="en-GB" dirty="0"/>
              <a:t>we mentioned on the previous lecture.</a:t>
            </a:r>
            <a:endParaRPr lang="en-US" b="1" dirty="0"/>
          </a:p>
          <a:p>
            <a:r>
              <a:rPr lang="en-US" dirty="0"/>
              <a:t>Unsupervised representation learning of sentences had been the norm for quite some time.</a:t>
            </a:r>
          </a:p>
          <a:p>
            <a:r>
              <a:rPr lang="en-US" b="1" dirty="0"/>
              <a:t>More advanced versions of unsupervised approaches exist!</a:t>
            </a:r>
          </a:p>
          <a:p>
            <a:endParaRPr lang="en-US" dirty="0"/>
          </a:p>
          <a:p>
            <a:r>
              <a:rPr lang="en-US" dirty="0"/>
              <a:t>However, the last few years have seen a shift toward </a:t>
            </a:r>
            <a:r>
              <a:rPr lang="en-US" b="1" dirty="0"/>
              <a:t>supervised</a:t>
            </a:r>
            <a:r>
              <a:rPr lang="en-US" dirty="0"/>
              <a:t> and </a:t>
            </a:r>
            <a:r>
              <a:rPr lang="en-US" b="1" dirty="0"/>
              <a:t>multi-task learning schemes </a:t>
            </a:r>
            <a:r>
              <a:rPr lang="en-US" dirty="0"/>
              <a:t>with a number of notably interesting proposals in late 2017/early 2018.</a:t>
            </a:r>
          </a:p>
        </p:txBody>
      </p:sp>
    </p:spTree>
    <p:extLst>
      <p:ext uri="{BB962C8B-B14F-4D97-AF65-F5344CB8AC3E}">
        <p14:creationId xmlns:p14="http://schemas.microsoft.com/office/powerpoint/2010/main" val="143135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7D95F-D735-4D43-865C-5C32260BD6EC}"/>
              </a:ext>
            </a:extLst>
          </p:cNvPr>
          <p:cNvSpPr>
            <a:spLocks noGrp="1"/>
          </p:cNvSpPr>
          <p:nvPr>
            <p:ph type="title"/>
          </p:nvPr>
        </p:nvSpPr>
        <p:spPr/>
        <p:txBody>
          <a:bodyPr/>
          <a:lstStyle/>
          <a:p>
            <a:r>
              <a:rPr lang="en-US" dirty="0"/>
              <a:t>From unsupervised to combined learning</a:t>
            </a:r>
            <a:endParaRPr lang="en-GB" dirty="0"/>
          </a:p>
        </p:txBody>
      </p:sp>
      <p:sp>
        <p:nvSpPr>
          <p:cNvPr id="3" name="Content Placeholder 2">
            <a:extLst>
              <a:ext uri="{FF2B5EF4-FFF2-40B4-BE49-F238E27FC236}">
                <a16:creationId xmlns:a16="http://schemas.microsoft.com/office/drawing/2014/main" id="{C981CA7B-3341-41AD-8C0F-233620E9EF48}"/>
              </a:ext>
            </a:extLst>
          </p:cNvPr>
          <p:cNvSpPr>
            <a:spLocks noGrp="1"/>
          </p:cNvSpPr>
          <p:nvPr>
            <p:ph idx="1"/>
          </p:nvPr>
        </p:nvSpPr>
        <p:spPr>
          <a:xfrm>
            <a:off x="838200" y="1825624"/>
            <a:ext cx="10515600" cy="5032375"/>
          </a:xfrm>
        </p:spPr>
        <p:txBody>
          <a:bodyPr>
            <a:normAutofit/>
          </a:bodyPr>
          <a:lstStyle/>
          <a:p>
            <a:pPr marL="0" indent="0">
              <a:buNone/>
            </a:pPr>
            <a:r>
              <a:rPr lang="en-US" dirty="0"/>
              <a:t>For a long time, there was a general consensus (see [Wang2018] for details) in the field that</a:t>
            </a:r>
          </a:p>
          <a:p>
            <a:r>
              <a:rPr lang="en-US" dirty="0"/>
              <a:t>the simple approach of </a:t>
            </a:r>
            <a:r>
              <a:rPr lang="en-US" b="1" dirty="0"/>
              <a:t>simply averaging a sentence’s word vectors </a:t>
            </a:r>
            <a:r>
              <a:rPr lang="en-US" dirty="0"/>
              <a:t>(as in </a:t>
            </a:r>
            <a:r>
              <a:rPr lang="en-US" dirty="0" err="1"/>
              <a:t>CBoW</a:t>
            </a:r>
            <a:r>
              <a:rPr lang="en-US" dirty="0"/>
              <a:t> approach) gives a strong baseline for context, which is good enough for many downstream tasks.</a:t>
            </a:r>
          </a:p>
          <a:p>
            <a:r>
              <a:rPr lang="en-US" b="1" dirty="0"/>
              <a:t>supervised</a:t>
            </a:r>
            <a:r>
              <a:rPr lang="en-US" dirty="0"/>
              <a:t> learning of sentence/word embeddings was costly and gave lower-quality embeddings than unsupervised/semi-supervised approaches.</a:t>
            </a:r>
          </a:p>
          <a:p>
            <a:endParaRPr lang="en-US" dirty="0"/>
          </a:p>
          <a:p>
            <a:pPr marL="0" indent="0">
              <a:buNone/>
            </a:pPr>
            <a:r>
              <a:rPr lang="en-US" dirty="0"/>
              <a:t>But these assumptions have recently been overturned, in part following the publication of the InferSent ([Conneau2018]) results.</a:t>
            </a:r>
            <a:endParaRPr lang="en-GB" dirty="0"/>
          </a:p>
        </p:txBody>
      </p:sp>
    </p:spTree>
    <p:extLst>
      <p:ext uri="{BB962C8B-B14F-4D97-AF65-F5344CB8AC3E}">
        <p14:creationId xmlns:p14="http://schemas.microsoft.com/office/powerpoint/2010/main" val="3934302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39CC5-9C50-4642-A0C6-C115378A6D08}"/>
              </a:ext>
            </a:extLst>
          </p:cNvPr>
          <p:cNvSpPr>
            <a:spLocks noGrp="1"/>
          </p:cNvSpPr>
          <p:nvPr>
            <p:ph type="title"/>
          </p:nvPr>
        </p:nvSpPr>
        <p:spPr/>
        <p:txBody>
          <a:bodyPr/>
          <a:lstStyle/>
          <a:p>
            <a:r>
              <a:rPr lang="en-US" dirty="0"/>
              <a:t>Counter-example:</a:t>
            </a:r>
            <a:br>
              <a:rPr lang="en-US" dirty="0"/>
            </a:br>
            <a:r>
              <a:rPr lang="en-US" dirty="0" err="1"/>
              <a:t>InferSent</a:t>
            </a:r>
            <a:r>
              <a:rPr lang="en-US" dirty="0"/>
              <a:t> (out-of-class)</a:t>
            </a:r>
            <a:endParaRPr lang="en-GB" dirty="0"/>
          </a:p>
        </p:txBody>
      </p:sp>
      <p:sp>
        <p:nvSpPr>
          <p:cNvPr id="4" name="Content Placeholder 3">
            <a:extLst>
              <a:ext uri="{FF2B5EF4-FFF2-40B4-BE49-F238E27FC236}">
                <a16:creationId xmlns:a16="http://schemas.microsoft.com/office/drawing/2014/main" id="{9AEB6D1D-9200-42F5-AA97-890C3BB2E660}"/>
              </a:ext>
            </a:extLst>
          </p:cNvPr>
          <p:cNvSpPr>
            <a:spLocks noGrp="1"/>
          </p:cNvSpPr>
          <p:nvPr>
            <p:ph sz="half" idx="1"/>
          </p:nvPr>
        </p:nvSpPr>
        <p:spPr>
          <a:xfrm>
            <a:off x="838199" y="1825624"/>
            <a:ext cx="6469185" cy="5032375"/>
          </a:xfrm>
        </p:spPr>
        <p:txBody>
          <a:bodyPr>
            <a:normAutofit/>
          </a:bodyPr>
          <a:lstStyle/>
          <a:p>
            <a:pPr marL="0" indent="0">
              <a:buNone/>
            </a:pPr>
            <a:r>
              <a:rPr lang="en-US" b="1" dirty="0"/>
              <a:t>Simple key takeaways</a:t>
            </a:r>
          </a:p>
          <a:p>
            <a:r>
              <a:rPr lang="en-US" dirty="0"/>
              <a:t>The </a:t>
            </a:r>
            <a:r>
              <a:rPr lang="en-US" dirty="0" err="1"/>
              <a:t>InferSent</a:t>
            </a:r>
            <a:r>
              <a:rPr lang="en-US" dirty="0"/>
              <a:t> model (in [Conneau2018]) is an example of a supervised classification model, with three classes: Entailment, Neutral, Contradiction.</a:t>
            </a:r>
          </a:p>
          <a:p>
            <a:r>
              <a:rPr lang="en-US" dirty="0"/>
              <a:t>It uses the same forward-backward LSTM architecture as </a:t>
            </a:r>
            <a:r>
              <a:rPr lang="en-US" dirty="0" err="1"/>
              <a:t>ELMo</a:t>
            </a:r>
            <a:r>
              <a:rPr lang="en-US" dirty="0"/>
              <a:t>, and attempts to compare two sentences and classify the pair.</a:t>
            </a:r>
          </a:p>
          <a:p>
            <a:r>
              <a:rPr lang="en-US" dirty="0"/>
              <a:t>Feature representation extracted from model showed good performance.</a:t>
            </a:r>
            <a:endParaRPr lang="en-GB" dirty="0"/>
          </a:p>
        </p:txBody>
      </p:sp>
      <p:pic>
        <p:nvPicPr>
          <p:cNvPr id="6" name="Picture 5">
            <a:extLst>
              <a:ext uri="{FF2B5EF4-FFF2-40B4-BE49-F238E27FC236}">
                <a16:creationId xmlns:a16="http://schemas.microsoft.com/office/drawing/2014/main" id="{BE016610-408D-467C-9B8C-5F317DDDDC9F}"/>
              </a:ext>
            </a:extLst>
          </p:cNvPr>
          <p:cNvPicPr>
            <a:picLocks noChangeAspect="1"/>
          </p:cNvPicPr>
          <p:nvPr/>
        </p:nvPicPr>
        <p:blipFill rotWithShape="1">
          <a:blip r:embed="rId2"/>
          <a:srcRect l="65448" t="31385" r="23208" b="40718"/>
          <a:stretch/>
        </p:blipFill>
        <p:spPr>
          <a:xfrm>
            <a:off x="8135815" y="116927"/>
            <a:ext cx="2969846" cy="2282396"/>
          </a:xfrm>
          <a:prstGeom prst="rect">
            <a:avLst/>
          </a:prstGeom>
        </p:spPr>
      </p:pic>
      <p:pic>
        <p:nvPicPr>
          <p:cNvPr id="7" name="Picture 6">
            <a:extLst>
              <a:ext uri="{FF2B5EF4-FFF2-40B4-BE49-F238E27FC236}">
                <a16:creationId xmlns:a16="http://schemas.microsoft.com/office/drawing/2014/main" id="{43162E95-5B3D-431B-8647-7DFE713226C1}"/>
              </a:ext>
            </a:extLst>
          </p:cNvPr>
          <p:cNvPicPr>
            <a:picLocks noChangeAspect="1"/>
          </p:cNvPicPr>
          <p:nvPr/>
        </p:nvPicPr>
        <p:blipFill rotWithShape="1">
          <a:blip r:embed="rId3"/>
          <a:srcRect l="64231" t="10889" r="22885" b="31692"/>
          <a:stretch/>
        </p:blipFill>
        <p:spPr>
          <a:xfrm>
            <a:off x="8135815" y="2478148"/>
            <a:ext cx="2969846" cy="4135829"/>
          </a:xfrm>
          <a:prstGeom prst="rect">
            <a:avLst/>
          </a:prstGeom>
        </p:spPr>
      </p:pic>
    </p:spTree>
    <p:extLst>
      <p:ext uri="{BB962C8B-B14F-4D97-AF65-F5344CB8AC3E}">
        <p14:creationId xmlns:p14="http://schemas.microsoft.com/office/powerpoint/2010/main" val="274518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31D7-C7FD-4ABA-9816-7E29ACD00872}"/>
              </a:ext>
            </a:extLst>
          </p:cNvPr>
          <p:cNvSpPr>
            <a:spLocks noGrp="1"/>
          </p:cNvSpPr>
          <p:nvPr>
            <p:ph type="title"/>
          </p:nvPr>
        </p:nvSpPr>
        <p:spPr/>
        <p:txBody>
          <a:bodyPr/>
          <a:lstStyle/>
          <a:p>
            <a:r>
              <a:rPr lang="en-US" dirty="0"/>
              <a:t>From unsupervised to combined learning</a:t>
            </a:r>
            <a:endParaRPr lang="en-GB" dirty="0"/>
          </a:p>
        </p:txBody>
      </p:sp>
      <p:sp>
        <p:nvSpPr>
          <p:cNvPr id="5" name="Content Placeholder 4">
            <a:extLst>
              <a:ext uri="{FF2B5EF4-FFF2-40B4-BE49-F238E27FC236}">
                <a16:creationId xmlns:a16="http://schemas.microsoft.com/office/drawing/2014/main" id="{A223A7AD-0B37-4DFF-81D7-F9D35FF2BA4F}"/>
              </a:ext>
            </a:extLst>
          </p:cNvPr>
          <p:cNvSpPr>
            <a:spLocks noGrp="1"/>
          </p:cNvSpPr>
          <p:nvPr>
            <p:ph idx="1"/>
          </p:nvPr>
        </p:nvSpPr>
        <p:spPr>
          <a:xfrm>
            <a:off x="838200" y="1825624"/>
            <a:ext cx="10515600" cy="5032375"/>
          </a:xfrm>
        </p:spPr>
        <p:txBody>
          <a:bodyPr>
            <a:normAutofit/>
          </a:bodyPr>
          <a:lstStyle/>
          <a:p>
            <a:r>
              <a:rPr lang="en-US" dirty="0"/>
              <a:t>Following these recent results, showing that supervised approaches are not necessarily bad…</a:t>
            </a:r>
          </a:p>
          <a:p>
            <a:r>
              <a:rPr lang="en-US" dirty="0"/>
              <a:t>The current direction in research for word embeddings suggests to combine both supervised and unsupervised learning techniques. This is commonly referred to as a </a:t>
            </a:r>
            <a:r>
              <a:rPr lang="en-GB" b="1" dirty="0"/>
              <a:t>multi-task learning based embedding.</a:t>
            </a:r>
            <a:endParaRPr lang="en-GB" dirty="0"/>
          </a:p>
          <a:p>
            <a:r>
              <a:rPr lang="en-GB" dirty="0"/>
              <a:t>The most notable work in this direction would be </a:t>
            </a:r>
            <a:r>
              <a:rPr lang="en-GB" b="1" dirty="0"/>
              <a:t>Google’s Universal Sentence and Word Encoder </a:t>
            </a:r>
            <a:r>
              <a:rPr lang="en-GB" dirty="0"/>
              <a:t>(in [Cer2019]). Kept rather hidden, have only seen a pre-release on </a:t>
            </a:r>
            <a:r>
              <a:rPr lang="en-GB" dirty="0" err="1"/>
              <a:t>Tensorflow</a:t>
            </a:r>
            <a:r>
              <a:rPr lang="en-GB" dirty="0"/>
              <a:t>: </a:t>
            </a:r>
            <a:r>
              <a:rPr lang="en-GB" dirty="0">
                <a:hlinkClick r:id="rId2"/>
              </a:rPr>
              <a:t>https://www.tensorflow.org/hub/tutorials/semantic_similarity_with_tf_hub_universal_encoder</a:t>
            </a:r>
            <a:endParaRPr lang="en-GB" dirty="0"/>
          </a:p>
          <a:p>
            <a:r>
              <a:rPr lang="en-GB"/>
              <a:t>(But nothing </a:t>
            </a:r>
            <a:r>
              <a:rPr lang="en-GB" dirty="0"/>
              <a:t>for </a:t>
            </a:r>
            <a:r>
              <a:rPr lang="en-GB" dirty="0" err="1"/>
              <a:t>PyTorch</a:t>
            </a:r>
            <a:r>
              <a:rPr lang="en-GB" dirty="0"/>
              <a:t> yet?)</a:t>
            </a:r>
          </a:p>
        </p:txBody>
      </p:sp>
    </p:spTree>
    <p:extLst>
      <p:ext uri="{BB962C8B-B14F-4D97-AF65-F5344CB8AC3E}">
        <p14:creationId xmlns:p14="http://schemas.microsoft.com/office/powerpoint/2010/main" val="40873190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a:t>
            </a:r>
            <a:r>
              <a:rPr lang="en-US" b="1" dirty="0"/>
              <a:t>encoder</a:t>
            </a:r>
            <a:r>
              <a:rPr lang="en-US" dirty="0"/>
              <a:t> RNN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between the successive hidden states if large number of words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context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have no notion of ordering of words among the sequences.</a:t>
            </a:r>
            <a:br>
              <a:rPr lang="en-US" dirty="0"/>
            </a:br>
            <a:br>
              <a:rPr lang="en-US" dirty="0"/>
            </a:b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p:txBody>
          <a:bodyPr>
            <a:normAutofit/>
          </a:bodyPr>
          <a:lstStyle/>
          <a:p>
            <a:pPr marL="0" indent="0">
              <a:buNone/>
            </a:pPr>
            <a:r>
              <a:rPr lang="en-US" dirty="0"/>
              <a:t>Although RNNs are slow, their sequential nature ensures that the order of words is preserved.</a:t>
            </a:r>
          </a:p>
          <a:p>
            <a:pPr marL="0" indent="0">
              <a:buNone/>
            </a:pPr>
            <a:r>
              <a:rPr lang="en-US" dirty="0"/>
              <a:t>To elicit this notion of positioning of words in the sequence, Positional Encodings can be added to the regular input embeddings</a:t>
            </a:r>
          </a:p>
          <a:p>
            <a:pPr marL="0" indent="0">
              <a:buNone/>
            </a:pPr>
            <a:r>
              <a:rPr lang="en-US" dirty="0"/>
              <a:t>(out of the scope of this class, will be skipped)</a:t>
            </a:r>
            <a:endParaRPr lang="en-GB" dirty="0"/>
          </a:p>
        </p:txBody>
      </p:sp>
    </p:spTree>
    <p:extLst>
      <p:ext uri="{BB962C8B-B14F-4D97-AF65-F5344CB8AC3E}">
        <p14:creationId xmlns:p14="http://schemas.microsoft.com/office/powerpoint/2010/main" val="10157869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another word of the sentence, e.g. Paris (i.e.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as in the dot-product/cosine angle formula from earlier.</a:t>
                </a:r>
              </a:p>
              <a:p>
                <a:r>
                  <a:rPr lang="en-US" dirty="0"/>
                  <a:t>Repeat for all query/key words.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2235"/>
                </a:stretch>
              </a:blipFill>
            </p:spPr>
            <p:txBody>
              <a:bodyPr/>
              <a:lstStyle/>
              <a:p>
                <a:r>
                  <a:rPr lang="en-GB">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V, and you obtain a matrix of attention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 </a:t>
                </a:r>
                <a:r>
                  <a:rPr lang="en-US" dirty="0"/>
                  <a:t>encapsulates the inter 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GB">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This matrix S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dirty="0"/>
              <a:t>Masking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523220"/>
          </a:xfrm>
          <a:prstGeom prst="rect">
            <a:avLst/>
          </a:prstGeom>
          <a:noFill/>
        </p:spPr>
        <p:txBody>
          <a:bodyPr wrap="square" rtlCol="0">
            <a:spAutoFit/>
          </a:bodyPr>
          <a:lstStyle/>
          <a:p>
            <a:pPr algn="ctr"/>
            <a:r>
              <a:rPr lang="en-US" sz="2800" dirty="0"/>
              <a:t>(mask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Masked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1B41D4-199A-4E14-A533-8C520600C6CA}"/>
              </a:ext>
            </a:extLst>
          </p:cNvPr>
          <p:cNvPicPr>
            <a:picLocks noChangeAspect="1"/>
          </p:cNvPicPr>
          <p:nvPr/>
        </p:nvPicPr>
        <p:blipFill rotWithShape="1">
          <a:blip r:embed="rId2"/>
          <a:srcRect r="23929"/>
          <a:stretch/>
        </p:blipFill>
        <p:spPr>
          <a:xfrm>
            <a:off x="0" y="1992312"/>
            <a:ext cx="12181670" cy="377400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dirty="0">
                <a:solidFill>
                  <a:schemeClr val="accent2"/>
                </a:solidFill>
              </a:rPr>
              <a:t>Note: 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spTree>
    <p:extLst>
      <p:ext uri="{BB962C8B-B14F-4D97-AF65-F5344CB8AC3E}">
        <p14:creationId xmlns:p14="http://schemas.microsoft.com/office/powerpoint/2010/main" val="41873115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D8407E37-F692-4077-9E97-1913E3784720}"/>
              </a:ext>
            </a:extLst>
          </p:cNvPr>
          <p:cNvSpPr/>
          <p:nvPr/>
        </p:nvSpPr>
        <p:spPr>
          <a:xfrm>
            <a:off x="6611815" y="3114430"/>
            <a:ext cx="765908" cy="50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br>
              <a:rPr lang="en-US" dirty="0"/>
            </a:br>
            <a:br>
              <a:rPr lang="en-US" dirty="0"/>
            </a:b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4533"/>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in two different languages.</a:t>
                </a:r>
                <a:br>
                  <a:rPr lang="en-GB" dirty="0"/>
                </a:br>
                <a:br>
                  <a:rPr lang="en-GB" dirty="0"/>
                </a:br>
                <a:r>
                  <a:rPr lang="en-GB" dirty="0"/>
                  <a:t>Can be approached as a classification task, so no shenanigans on the loss and optimizer parts, as usual.</a:t>
                </a:r>
                <a:endParaRPr lang="en-US"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0802975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5021181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D33FFC33-632D-0F9F-31A7-CB36E1091C8C}"/>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34787504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254" y="1990358"/>
            <a:ext cx="8458200" cy="4752975"/>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lnSpcReduction="10000"/>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r>
              <a:rPr lang="en-US" b="1" dirty="0"/>
              <a:t>Yes! And you obtain the (current best?) word embedding, BERT!</a:t>
            </a:r>
            <a:endParaRPr lang="en-US" dirty="0"/>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lnSpcReduction="10000"/>
          </a:bodyPr>
          <a:lstStyle/>
          <a:p>
            <a:r>
              <a:rPr lang="en-US" dirty="0"/>
              <a:t>Learn more about it in [Devlin2019]!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38" y="3912088"/>
            <a:ext cx="3693420" cy="2770065"/>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produced an important embedding, also relying on transformers, called GPT-3 [Brown2020].</a:t>
            </a:r>
          </a:p>
          <a:p>
            <a:r>
              <a:rPr lang="en-US" dirty="0"/>
              <a:t>This is also considered one of the state-of-the-art embeddings.</a:t>
            </a:r>
          </a:p>
          <a:p>
            <a:r>
              <a:rPr lang="en-US" b="1" dirty="0"/>
              <a:t>Fun fact: </a:t>
            </a:r>
            <a:r>
              <a:rPr lang="en-US" dirty="0"/>
              <a:t>the </a:t>
            </a:r>
            <a:r>
              <a:rPr lang="en-US" dirty="0" err="1"/>
              <a:t>OpenAI</a:t>
            </a:r>
            <a:r>
              <a:rPr lang="en-US" dirty="0"/>
              <a:t> company is also famous for AI playing video games, they are for instance behind the DoTA2 AI! See [Berner2020].</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11" y="1492422"/>
            <a:ext cx="4550290" cy="2561263"/>
          </a:xfrm>
          <a:prstGeom prst="rect">
            <a:avLst/>
          </a:prstGeom>
        </p:spPr>
      </p:pic>
      <p:pic>
        <p:nvPicPr>
          <p:cNvPr id="8" name="Picture 7">
            <a:extLst>
              <a:ext uri="{FF2B5EF4-FFF2-40B4-BE49-F238E27FC236}">
                <a16:creationId xmlns:a16="http://schemas.microsoft.com/office/drawing/2014/main" id="{041A4322-8AA6-475A-8A1A-E3A6356EF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10" y="4173416"/>
            <a:ext cx="4550290" cy="2559538"/>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embedding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To be confirmed!</a:t>
            </a:r>
            <a:endParaRPr lang="en-GB" dirty="0"/>
          </a:p>
        </p:txBody>
      </p:sp>
    </p:spTree>
    <p:extLst>
      <p:ext uri="{BB962C8B-B14F-4D97-AF65-F5344CB8AC3E}">
        <p14:creationId xmlns:p14="http://schemas.microsoft.com/office/powerpoint/2010/main" val="189697006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dirty="0"/>
              <a:t>Advanced methods</a:t>
            </a:r>
          </a:p>
          <a:p>
            <a:r>
              <a:rPr lang="en-US" dirty="0"/>
              <a:t>Supervised: </a:t>
            </a:r>
            <a:r>
              <a:rPr lang="en-US" dirty="0" err="1"/>
              <a:t>InferSent</a:t>
            </a:r>
            <a:endParaRPr lang="en-US" dirty="0"/>
          </a:p>
          <a:p>
            <a:r>
              <a:rPr lang="en-US" dirty="0"/>
              <a:t>Multi-task: Google’s Universal Embedding.</a:t>
            </a:r>
            <a:endParaRPr lang="en-US" sz="2800"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 Probably BERT or a variation of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[Conneau2018] </a:t>
            </a:r>
            <a:r>
              <a:rPr lang="en-US" b="1" dirty="0" err="1">
                <a:solidFill>
                  <a:schemeClr val="accent2">
                    <a:lumMod val="50000"/>
                  </a:schemeClr>
                </a:solidFill>
              </a:rPr>
              <a:t>Conneau</a:t>
            </a:r>
            <a:r>
              <a:rPr lang="en-US" dirty="0"/>
              <a:t> et al., “Supervised Learning of Universal Sentence Representations from Natural Language Inference Data”, 2018.</a:t>
            </a:r>
            <a:br>
              <a:rPr lang="en-US" dirty="0"/>
            </a:br>
            <a:r>
              <a:rPr lang="en-US" dirty="0">
                <a:hlinkClick r:id="rId2"/>
              </a:rPr>
              <a:t>https://arxiv.org/abs/1705.02364</a:t>
            </a:r>
            <a:endParaRPr lang="en-US" dirty="0"/>
          </a:p>
          <a:p>
            <a:r>
              <a:rPr lang="en-US" dirty="0"/>
              <a:t>[Cer2019] </a:t>
            </a:r>
            <a:r>
              <a:rPr lang="en-US" b="1" dirty="0" err="1">
                <a:solidFill>
                  <a:schemeClr val="accent2">
                    <a:lumMod val="50000"/>
                  </a:schemeClr>
                </a:solidFill>
              </a:rPr>
              <a:t>Cer</a:t>
            </a:r>
            <a:r>
              <a:rPr lang="en-US" dirty="0"/>
              <a:t> et al., “</a:t>
            </a:r>
            <a:r>
              <a:rPr lang="en-GB" dirty="0"/>
              <a:t>Universal Sentence Encoder”, 2019.</a:t>
            </a:r>
            <a:br>
              <a:rPr lang="en-US" dirty="0"/>
            </a:br>
            <a:r>
              <a:rPr lang="en-US" dirty="0">
                <a:hlinkClick r:id="rId3"/>
              </a:rPr>
              <a:t>https://arxiv.org/abs/1803.11175</a:t>
            </a:r>
            <a:endParaRPr lang="en-US" dirty="0"/>
          </a:p>
          <a:p>
            <a:pPr marL="0" indent="0">
              <a:buNone/>
            </a:pPr>
            <a:br>
              <a:rPr lang="en-US" dirty="0"/>
            </a:br>
            <a:endParaRPr lang="en-US" dirty="0"/>
          </a:p>
          <a:p>
            <a:endParaRPr lang="en-US" dirty="0"/>
          </a:p>
          <a:p>
            <a:endParaRPr lang="en-US" dirty="0"/>
          </a:p>
          <a:p>
            <a:endParaRPr lang="en-GB" dirty="0"/>
          </a:p>
        </p:txBody>
      </p:sp>
    </p:spTree>
    <p:extLst>
      <p:ext uri="{BB962C8B-B14F-4D97-AF65-F5344CB8AC3E}">
        <p14:creationId xmlns:p14="http://schemas.microsoft.com/office/powerpoint/2010/main" val="1830233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[Dong2021] Dong et al., “Attention is Not All You Need: Pure Attention Loses Rank Doubly Exponentially with Depth”, 2021.</a:t>
            </a:r>
            <a:br>
              <a:rPr lang="en-US" dirty="0"/>
            </a:br>
            <a:r>
              <a:rPr lang="en-US" dirty="0">
                <a:hlinkClick r:id="rId3"/>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4"/>
              </a:rPr>
              <a:t>https://arxiv.org/abs/2102.08602</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3633</TotalTime>
  <Words>6146</Words>
  <Application>Microsoft Office PowerPoint</Application>
  <PresentationFormat>Widescreen</PresentationFormat>
  <Paragraphs>446</Paragraphs>
  <Slides>102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102</vt:i4>
      </vt:variant>
    </vt:vector>
  </HeadingPairs>
  <TitlesOfParts>
    <vt:vector size="107" baseType="lpstr">
      <vt:lpstr>Arial</vt:lpstr>
      <vt:lpstr>Calibri</vt:lpstr>
      <vt:lpstr>Calibri Light</vt:lpstr>
      <vt:lpstr>Cambria Math</vt:lpstr>
      <vt:lpstr>Office Theme</vt:lpstr>
      <vt:lpstr>50.039 Theory and Practice of Deep Learning W9-S3 Word Embedding Biases, Word Embedding Evaluation and Attention</vt:lpstr>
      <vt:lpstr>About this week (Week 9)</vt:lpstr>
      <vt:lpstr>About this week (Week 9)</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In the last episode…</vt:lpstr>
      <vt:lpstr>Supervised and combined learning?</vt:lpstr>
      <vt:lpstr>From unsupervised to combined learning</vt:lpstr>
      <vt:lpstr>Counter-example: InferSent (out-of-class)</vt:lpstr>
      <vt:lpstr>From unsupervised to combined learning</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Out-of-NLP applications for transformers: Image captioning </vt:lpstr>
      <vt:lpstr>Out-of-NLP applications for transformers: Video captioning</vt:lpstr>
      <vt:lpstr>Out-of-NLP applications for transformers: Handrwitten recognition</vt:lpstr>
      <vt:lpstr>On the limits of attention?</vt:lpstr>
      <vt:lpstr>Conclusion (W9S3)</vt:lpstr>
      <vt:lpstr>Learn more about these topics</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2022-10-17T09:25:44Z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2022-10-17T09:22:38Z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921e26b0-de0b-4c0c-9d64-a3c447bdcad4</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